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259" r:id="rId4"/>
    <p:sldId id="272" r:id="rId5"/>
    <p:sldId id="273" r:id="rId6"/>
    <p:sldId id="275" r:id="rId7"/>
    <p:sldId id="280" r:id="rId8"/>
    <p:sldId id="281" r:id="rId9"/>
    <p:sldId id="278" r:id="rId10"/>
    <p:sldId id="279" r:id="rId11"/>
    <p:sldId id="285" r:id="rId12"/>
    <p:sldId id="282" r:id="rId13"/>
    <p:sldId id="283" r:id="rId14"/>
    <p:sldId id="284" r:id="rId15"/>
    <p:sldId id="266" r:id="rId16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Inter V" panose="02000503000000020004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2774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pos="7197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orient="horz" pos="3339" userDrawn="1">
          <p15:clr>
            <a:srgbClr val="A4A3A4"/>
          </p15:clr>
        </p15:guide>
        <p15:guide id="8" orient="horz" pos="2999" userDrawn="1">
          <p15:clr>
            <a:srgbClr val="A4A3A4"/>
          </p15:clr>
        </p15:guide>
        <p15:guide id="9" pos="1073" userDrawn="1">
          <p15:clr>
            <a:srgbClr val="A4A3A4"/>
          </p15:clr>
        </p15:guide>
        <p15:guide id="10" pos="6085" userDrawn="1">
          <p15:clr>
            <a:srgbClr val="A4A3A4"/>
          </p15:clr>
        </p15:guide>
        <p15:guide id="11" orient="horz" pos="2251" userDrawn="1">
          <p15:clr>
            <a:srgbClr val="A4A3A4"/>
          </p15:clr>
        </p15:guide>
        <p15:guide id="12" pos="5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717"/>
    <a:srgbClr val="FF5C5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07" autoAdjust="0"/>
    <p:restoredTop sz="95226" autoAdjust="0"/>
  </p:normalViewPr>
  <p:slideViewPr>
    <p:cSldViewPr snapToGrid="0" showGuides="1">
      <p:cViewPr varScale="1">
        <p:scale>
          <a:sx n="80" d="100"/>
          <a:sy n="80" d="100"/>
        </p:scale>
        <p:origin x="1085" y="67"/>
      </p:cViewPr>
      <p:guideLst>
        <p:guide orient="horz" pos="935"/>
        <p:guide pos="2774"/>
        <p:guide pos="483"/>
        <p:guide pos="7197"/>
        <p:guide orient="horz" pos="346"/>
        <p:guide orient="horz" pos="3974"/>
        <p:guide orient="horz" pos="3339"/>
        <p:guide orient="horz" pos="2999"/>
        <p:guide pos="1073"/>
        <p:guide pos="6085"/>
        <p:guide orient="horz" pos="2251"/>
        <p:guide pos="53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7047E8-8695-444B-8377-7FA672E5A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7688" y="3791246"/>
            <a:ext cx="10304313" cy="2517479"/>
          </a:xfrm>
          <a:custGeom>
            <a:avLst/>
            <a:gdLst>
              <a:gd name="connsiteX0" fmla="*/ 0 w 10304313"/>
              <a:gd name="connsiteY0" fmla="*/ 0 h 2517479"/>
              <a:gd name="connsiteX1" fmla="*/ 10304313 w 10304313"/>
              <a:gd name="connsiteY1" fmla="*/ 0 h 2517479"/>
              <a:gd name="connsiteX2" fmla="*/ 10304313 w 10304313"/>
              <a:gd name="connsiteY2" fmla="*/ 2517479 h 2517479"/>
              <a:gd name="connsiteX3" fmla="*/ 0 w 10304313"/>
              <a:gd name="connsiteY3" fmla="*/ 2517479 h 251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04313" h="2517479">
                <a:moveTo>
                  <a:pt x="0" y="0"/>
                </a:moveTo>
                <a:lnTo>
                  <a:pt x="10304313" y="0"/>
                </a:lnTo>
                <a:lnTo>
                  <a:pt x="10304313" y="2517479"/>
                </a:lnTo>
                <a:lnTo>
                  <a:pt x="0" y="25174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22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814C-69D4-4C77-B2A9-FA3DE2FD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B11FB-29D3-445D-9722-284792CF3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4AF6B-AF41-4F54-AF08-9CD7D567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pPr/>
              <a:t>28-07-2023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7BFC5-20C5-468F-AC87-795BC74A4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22BF3-9BFB-44C6-BD7B-5E12DBF6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77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298DF-0458-4875-88B2-638889534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038F2-183C-4188-B26F-A362E41B4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08026-61E2-43FC-AEA9-D20B4F1F0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pPr/>
              <a:t>28-07-2023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046A1-BB98-4419-9DB7-151D1EC2E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891C8-6ABA-48F0-9E87-6017A7A7B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1500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7F2F-AABE-4892-8D4C-C67BF5CA2C98}" type="datetimeFigureOut">
              <a:rPr lang="en-GB" smtClean="0"/>
              <a:pPr/>
              <a:t>28/07/2023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3F60-ACF9-4F7B-8317-B93A3EF1278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469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CA0659-334B-4531-AB15-ECF197C37D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62763" y="1485901"/>
            <a:ext cx="4112812" cy="4070327"/>
          </a:xfrm>
          <a:custGeom>
            <a:avLst/>
            <a:gdLst>
              <a:gd name="connsiteX0" fmla="*/ 0 w 4112812"/>
              <a:gd name="connsiteY0" fmla="*/ 0 h 4070327"/>
              <a:gd name="connsiteX1" fmla="*/ 4112812 w 4112812"/>
              <a:gd name="connsiteY1" fmla="*/ 0 h 4070327"/>
              <a:gd name="connsiteX2" fmla="*/ 4112812 w 4112812"/>
              <a:gd name="connsiteY2" fmla="*/ 4070327 h 4070327"/>
              <a:gd name="connsiteX3" fmla="*/ 0 w 4112812"/>
              <a:gd name="connsiteY3" fmla="*/ 4070327 h 407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2812" h="4070327">
                <a:moveTo>
                  <a:pt x="0" y="0"/>
                </a:moveTo>
                <a:lnTo>
                  <a:pt x="4112812" y="0"/>
                </a:lnTo>
                <a:lnTo>
                  <a:pt x="4112812" y="4070327"/>
                </a:lnTo>
                <a:lnTo>
                  <a:pt x="0" y="40703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029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1B000FC-CF28-440D-A10C-A5909B8578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7472" y="1313371"/>
            <a:ext cx="1326494" cy="2365700"/>
          </a:xfrm>
          <a:custGeom>
            <a:avLst/>
            <a:gdLst>
              <a:gd name="connsiteX0" fmla="*/ 173439 w 1326494"/>
              <a:gd name="connsiteY0" fmla="*/ 0 h 2365700"/>
              <a:gd name="connsiteX1" fmla="*/ 1153055 w 1326494"/>
              <a:gd name="connsiteY1" fmla="*/ 0 h 2365700"/>
              <a:gd name="connsiteX2" fmla="*/ 1326494 w 1326494"/>
              <a:gd name="connsiteY2" fmla="*/ 173439 h 2365700"/>
              <a:gd name="connsiteX3" fmla="*/ 1326494 w 1326494"/>
              <a:gd name="connsiteY3" fmla="*/ 2192261 h 2365700"/>
              <a:gd name="connsiteX4" fmla="*/ 1153055 w 1326494"/>
              <a:gd name="connsiteY4" fmla="*/ 2365700 h 2365700"/>
              <a:gd name="connsiteX5" fmla="*/ 173439 w 1326494"/>
              <a:gd name="connsiteY5" fmla="*/ 2365700 h 2365700"/>
              <a:gd name="connsiteX6" fmla="*/ 0 w 1326494"/>
              <a:gd name="connsiteY6" fmla="*/ 2192261 h 2365700"/>
              <a:gd name="connsiteX7" fmla="*/ 0 w 1326494"/>
              <a:gd name="connsiteY7" fmla="*/ 173439 h 2365700"/>
              <a:gd name="connsiteX8" fmla="*/ 173439 w 1326494"/>
              <a:gd name="connsiteY8" fmla="*/ 0 h 23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2365700">
                <a:moveTo>
                  <a:pt x="173439" y="0"/>
                </a:moveTo>
                <a:lnTo>
                  <a:pt x="1153055" y="0"/>
                </a:lnTo>
                <a:cubicBezTo>
                  <a:pt x="1248843" y="0"/>
                  <a:pt x="1326494" y="77651"/>
                  <a:pt x="1326494" y="173439"/>
                </a:cubicBezTo>
                <a:lnTo>
                  <a:pt x="1326494" y="2192261"/>
                </a:lnTo>
                <a:cubicBezTo>
                  <a:pt x="1326494" y="2288049"/>
                  <a:pt x="1248843" y="2365700"/>
                  <a:pt x="1153055" y="2365700"/>
                </a:cubicBezTo>
                <a:lnTo>
                  <a:pt x="173439" y="2365700"/>
                </a:lnTo>
                <a:cubicBezTo>
                  <a:pt x="77651" y="2365700"/>
                  <a:pt x="0" y="2288049"/>
                  <a:pt x="0" y="2192261"/>
                </a:cubicBezTo>
                <a:lnTo>
                  <a:pt x="0" y="173439"/>
                </a:lnTo>
                <a:cubicBezTo>
                  <a:pt x="0" y="77651"/>
                  <a:pt x="77651" y="0"/>
                  <a:pt x="1734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2C8FA44-7C56-417A-AF93-F8605ED15C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3335" y="3939221"/>
            <a:ext cx="1326494" cy="2365700"/>
          </a:xfrm>
          <a:custGeom>
            <a:avLst/>
            <a:gdLst>
              <a:gd name="connsiteX0" fmla="*/ 179276 w 1326494"/>
              <a:gd name="connsiteY0" fmla="*/ 0 h 2365700"/>
              <a:gd name="connsiteX1" fmla="*/ 1147218 w 1326494"/>
              <a:gd name="connsiteY1" fmla="*/ 0 h 2365700"/>
              <a:gd name="connsiteX2" fmla="*/ 1326494 w 1326494"/>
              <a:gd name="connsiteY2" fmla="*/ 179276 h 2365700"/>
              <a:gd name="connsiteX3" fmla="*/ 1326494 w 1326494"/>
              <a:gd name="connsiteY3" fmla="*/ 2186424 h 2365700"/>
              <a:gd name="connsiteX4" fmla="*/ 1147218 w 1326494"/>
              <a:gd name="connsiteY4" fmla="*/ 2365700 h 2365700"/>
              <a:gd name="connsiteX5" fmla="*/ 179276 w 1326494"/>
              <a:gd name="connsiteY5" fmla="*/ 2365700 h 2365700"/>
              <a:gd name="connsiteX6" fmla="*/ 0 w 1326494"/>
              <a:gd name="connsiteY6" fmla="*/ 2186424 h 2365700"/>
              <a:gd name="connsiteX7" fmla="*/ 0 w 1326494"/>
              <a:gd name="connsiteY7" fmla="*/ 179276 h 2365700"/>
              <a:gd name="connsiteX8" fmla="*/ 179276 w 1326494"/>
              <a:gd name="connsiteY8" fmla="*/ 0 h 23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2365700">
                <a:moveTo>
                  <a:pt x="179276" y="0"/>
                </a:moveTo>
                <a:lnTo>
                  <a:pt x="1147218" y="0"/>
                </a:lnTo>
                <a:cubicBezTo>
                  <a:pt x="1246229" y="0"/>
                  <a:pt x="1326494" y="80265"/>
                  <a:pt x="1326494" y="179276"/>
                </a:cubicBezTo>
                <a:lnTo>
                  <a:pt x="1326494" y="2186424"/>
                </a:lnTo>
                <a:cubicBezTo>
                  <a:pt x="1326494" y="2285435"/>
                  <a:pt x="1246229" y="2365700"/>
                  <a:pt x="1147218" y="2365700"/>
                </a:cubicBezTo>
                <a:lnTo>
                  <a:pt x="179276" y="2365700"/>
                </a:lnTo>
                <a:cubicBezTo>
                  <a:pt x="80265" y="2365700"/>
                  <a:pt x="0" y="2285435"/>
                  <a:pt x="0" y="2186424"/>
                </a:cubicBezTo>
                <a:lnTo>
                  <a:pt x="0" y="179276"/>
                </a:lnTo>
                <a:cubicBezTo>
                  <a:pt x="0" y="80265"/>
                  <a:pt x="80265" y="0"/>
                  <a:pt x="1792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C02302-F523-4787-AA34-1EF91E6DF9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08065" y="5122071"/>
            <a:ext cx="2652988" cy="1182850"/>
          </a:xfrm>
          <a:custGeom>
            <a:avLst/>
            <a:gdLst>
              <a:gd name="connsiteX0" fmla="*/ 136714 w 2652988"/>
              <a:gd name="connsiteY0" fmla="*/ 0 h 1182850"/>
              <a:gd name="connsiteX1" fmla="*/ 2516274 w 2652988"/>
              <a:gd name="connsiteY1" fmla="*/ 0 h 1182850"/>
              <a:gd name="connsiteX2" fmla="*/ 2652988 w 2652988"/>
              <a:gd name="connsiteY2" fmla="*/ 136714 h 1182850"/>
              <a:gd name="connsiteX3" fmla="*/ 2652988 w 2652988"/>
              <a:gd name="connsiteY3" fmla="*/ 1046136 h 1182850"/>
              <a:gd name="connsiteX4" fmla="*/ 2516274 w 2652988"/>
              <a:gd name="connsiteY4" fmla="*/ 1182850 h 1182850"/>
              <a:gd name="connsiteX5" fmla="*/ 136714 w 2652988"/>
              <a:gd name="connsiteY5" fmla="*/ 1182850 h 1182850"/>
              <a:gd name="connsiteX6" fmla="*/ 0 w 2652988"/>
              <a:gd name="connsiteY6" fmla="*/ 1046136 h 1182850"/>
              <a:gd name="connsiteX7" fmla="*/ 0 w 2652988"/>
              <a:gd name="connsiteY7" fmla="*/ 136714 h 1182850"/>
              <a:gd name="connsiteX8" fmla="*/ 136714 w 2652988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988" h="1182850">
                <a:moveTo>
                  <a:pt x="136714" y="0"/>
                </a:moveTo>
                <a:lnTo>
                  <a:pt x="2516274" y="0"/>
                </a:lnTo>
                <a:cubicBezTo>
                  <a:pt x="2591779" y="0"/>
                  <a:pt x="2652988" y="61209"/>
                  <a:pt x="2652988" y="136714"/>
                </a:cubicBezTo>
                <a:lnTo>
                  <a:pt x="2652988" y="1046136"/>
                </a:lnTo>
                <a:cubicBezTo>
                  <a:pt x="2652988" y="1121641"/>
                  <a:pt x="2591779" y="1182850"/>
                  <a:pt x="2516274" y="1182850"/>
                </a:cubicBezTo>
                <a:lnTo>
                  <a:pt x="136714" y="1182850"/>
                </a:lnTo>
                <a:cubicBezTo>
                  <a:pt x="61209" y="1182850"/>
                  <a:pt x="0" y="1121641"/>
                  <a:pt x="0" y="1046136"/>
                </a:cubicBezTo>
                <a:lnTo>
                  <a:pt x="0" y="136714"/>
                </a:lnTo>
                <a:cubicBezTo>
                  <a:pt x="0" y="61209"/>
                  <a:pt x="61209" y="0"/>
                  <a:pt x="1367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BF8F153-8A08-436A-A580-47BD453AEE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5128" y="1313371"/>
            <a:ext cx="2717037" cy="1182850"/>
          </a:xfrm>
          <a:custGeom>
            <a:avLst/>
            <a:gdLst>
              <a:gd name="connsiteX0" fmla="*/ 154220 w 2717037"/>
              <a:gd name="connsiteY0" fmla="*/ 0 h 1182850"/>
              <a:gd name="connsiteX1" fmla="*/ 2562817 w 2717037"/>
              <a:gd name="connsiteY1" fmla="*/ 0 h 1182850"/>
              <a:gd name="connsiteX2" fmla="*/ 2717037 w 2717037"/>
              <a:gd name="connsiteY2" fmla="*/ 154220 h 1182850"/>
              <a:gd name="connsiteX3" fmla="*/ 2717037 w 2717037"/>
              <a:gd name="connsiteY3" fmla="*/ 1028630 h 1182850"/>
              <a:gd name="connsiteX4" fmla="*/ 2562817 w 2717037"/>
              <a:gd name="connsiteY4" fmla="*/ 1182850 h 1182850"/>
              <a:gd name="connsiteX5" fmla="*/ 154220 w 2717037"/>
              <a:gd name="connsiteY5" fmla="*/ 1182850 h 1182850"/>
              <a:gd name="connsiteX6" fmla="*/ 0 w 2717037"/>
              <a:gd name="connsiteY6" fmla="*/ 1028630 h 1182850"/>
              <a:gd name="connsiteX7" fmla="*/ 0 w 2717037"/>
              <a:gd name="connsiteY7" fmla="*/ 154220 h 1182850"/>
              <a:gd name="connsiteX8" fmla="*/ 154220 w 2717037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7037" h="1182850">
                <a:moveTo>
                  <a:pt x="154220" y="0"/>
                </a:moveTo>
                <a:lnTo>
                  <a:pt x="2562817" y="0"/>
                </a:lnTo>
                <a:cubicBezTo>
                  <a:pt x="2647990" y="0"/>
                  <a:pt x="2717037" y="69047"/>
                  <a:pt x="2717037" y="154220"/>
                </a:cubicBezTo>
                <a:lnTo>
                  <a:pt x="2717037" y="1028630"/>
                </a:lnTo>
                <a:cubicBezTo>
                  <a:pt x="2717037" y="1113803"/>
                  <a:pt x="2647990" y="1182850"/>
                  <a:pt x="2562817" y="1182850"/>
                </a:cubicBezTo>
                <a:lnTo>
                  <a:pt x="154220" y="1182850"/>
                </a:lnTo>
                <a:cubicBezTo>
                  <a:pt x="69047" y="1182850"/>
                  <a:pt x="0" y="1113803"/>
                  <a:pt x="0" y="1028630"/>
                </a:cubicBezTo>
                <a:lnTo>
                  <a:pt x="0" y="154220"/>
                </a:lnTo>
                <a:cubicBezTo>
                  <a:pt x="0" y="69047"/>
                  <a:pt x="69047" y="0"/>
                  <a:pt x="1542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6E41D12-2C03-4115-BF17-09ADF7C363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82082" y="1313371"/>
            <a:ext cx="1326494" cy="1182850"/>
          </a:xfrm>
          <a:custGeom>
            <a:avLst/>
            <a:gdLst>
              <a:gd name="connsiteX0" fmla="*/ 142782 w 1326494"/>
              <a:gd name="connsiteY0" fmla="*/ 0 h 1182850"/>
              <a:gd name="connsiteX1" fmla="*/ 1183712 w 1326494"/>
              <a:gd name="connsiteY1" fmla="*/ 0 h 1182850"/>
              <a:gd name="connsiteX2" fmla="*/ 1326494 w 1326494"/>
              <a:gd name="connsiteY2" fmla="*/ 142782 h 1182850"/>
              <a:gd name="connsiteX3" fmla="*/ 1326494 w 1326494"/>
              <a:gd name="connsiteY3" fmla="*/ 1040068 h 1182850"/>
              <a:gd name="connsiteX4" fmla="*/ 1183712 w 1326494"/>
              <a:gd name="connsiteY4" fmla="*/ 1182850 h 1182850"/>
              <a:gd name="connsiteX5" fmla="*/ 142782 w 1326494"/>
              <a:gd name="connsiteY5" fmla="*/ 1182850 h 1182850"/>
              <a:gd name="connsiteX6" fmla="*/ 0 w 1326494"/>
              <a:gd name="connsiteY6" fmla="*/ 1040068 h 1182850"/>
              <a:gd name="connsiteX7" fmla="*/ 0 w 1326494"/>
              <a:gd name="connsiteY7" fmla="*/ 142782 h 1182850"/>
              <a:gd name="connsiteX8" fmla="*/ 142782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42782" y="0"/>
                </a:moveTo>
                <a:lnTo>
                  <a:pt x="1183712" y="0"/>
                </a:lnTo>
                <a:cubicBezTo>
                  <a:pt x="1262568" y="0"/>
                  <a:pt x="1326494" y="63926"/>
                  <a:pt x="1326494" y="142782"/>
                </a:cubicBezTo>
                <a:lnTo>
                  <a:pt x="1326494" y="1040068"/>
                </a:lnTo>
                <a:cubicBezTo>
                  <a:pt x="1326494" y="1118924"/>
                  <a:pt x="1262568" y="1182850"/>
                  <a:pt x="1183712" y="1182850"/>
                </a:cubicBezTo>
                <a:lnTo>
                  <a:pt x="142782" y="1182850"/>
                </a:lnTo>
                <a:cubicBezTo>
                  <a:pt x="63926" y="1182850"/>
                  <a:pt x="0" y="1118924"/>
                  <a:pt x="0" y="1040068"/>
                </a:cubicBezTo>
                <a:lnTo>
                  <a:pt x="0" y="142782"/>
                </a:lnTo>
                <a:cubicBezTo>
                  <a:pt x="0" y="63926"/>
                  <a:pt x="63926" y="0"/>
                  <a:pt x="142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FD682CB-80C6-4C22-8EA0-36E27E1340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82082" y="2626297"/>
            <a:ext cx="1326494" cy="1182850"/>
          </a:xfrm>
          <a:custGeom>
            <a:avLst/>
            <a:gdLst>
              <a:gd name="connsiteX0" fmla="*/ 123584 w 1326494"/>
              <a:gd name="connsiteY0" fmla="*/ 0 h 1182850"/>
              <a:gd name="connsiteX1" fmla="*/ 1202910 w 1326494"/>
              <a:gd name="connsiteY1" fmla="*/ 0 h 1182850"/>
              <a:gd name="connsiteX2" fmla="*/ 1326494 w 1326494"/>
              <a:gd name="connsiteY2" fmla="*/ 123584 h 1182850"/>
              <a:gd name="connsiteX3" fmla="*/ 1326494 w 1326494"/>
              <a:gd name="connsiteY3" fmla="*/ 1059266 h 1182850"/>
              <a:gd name="connsiteX4" fmla="*/ 1202910 w 1326494"/>
              <a:gd name="connsiteY4" fmla="*/ 1182850 h 1182850"/>
              <a:gd name="connsiteX5" fmla="*/ 123584 w 1326494"/>
              <a:gd name="connsiteY5" fmla="*/ 1182850 h 1182850"/>
              <a:gd name="connsiteX6" fmla="*/ 0 w 1326494"/>
              <a:gd name="connsiteY6" fmla="*/ 1059266 h 1182850"/>
              <a:gd name="connsiteX7" fmla="*/ 0 w 1326494"/>
              <a:gd name="connsiteY7" fmla="*/ 123584 h 1182850"/>
              <a:gd name="connsiteX8" fmla="*/ 123584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23584" y="0"/>
                </a:moveTo>
                <a:lnTo>
                  <a:pt x="1202910" y="0"/>
                </a:lnTo>
                <a:cubicBezTo>
                  <a:pt x="1271164" y="0"/>
                  <a:pt x="1326494" y="55330"/>
                  <a:pt x="1326494" y="123584"/>
                </a:cubicBezTo>
                <a:lnTo>
                  <a:pt x="1326494" y="1059266"/>
                </a:lnTo>
                <a:cubicBezTo>
                  <a:pt x="1326494" y="1127520"/>
                  <a:pt x="1271164" y="1182850"/>
                  <a:pt x="1202910" y="1182850"/>
                </a:cubicBezTo>
                <a:lnTo>
                  <a:pt x="123584" y="1182850"/>
                </a:lnTo>
                <a:cubicBezTo>
                  <a:pt x="55330" y="1182850"/>
                  <a:pt x="0" y="1127520"/>
                  <a:pt x="0" y="1059266"/>
                </a:cubicBezTo>
                <a:lnTo>
                  <a:pt x="0" y="123584"/>
                </a:lnTo>
                <a:cubicBezTo>
                  <a:pt x="0" y="55330"/>
                  <a:pt x="55330" y="0"/>
                  <a:pt x="1235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0484C89-B048-45DC-A16A-376484FE5C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98036" y="3799535"/>
            <a:ext cx="1326494" cy="1182850"/>
          </a:xfrm>
          <a:custGeom>
            <a:avLst/>
            <a:gdLst>
              <a:gd name="connsiteX0" fmla="*/ 125039 w 1326494"/>
              <a:gd name="connsiteY0" fmla="*/ 0 h 1182850"/>
              <a:gd name="connsiteX1" fmla="*/ 1201455 w 1326494"/>
              <a:gd name="connsiteY1" fmla="*/ 0 h 1182850"/>
              <a:gd name="connsiteX2" fmla="*/ 1326494 w 1326494"/>
              <a:gd name="connsiteY2" fmla="*/ 125039 h 1182850"/>
              <a:gd name="connsiteX3" fmla="*/ 1326494 w 1326494"/>
              <a:gd name="connsiteY3" fmla="*/ 1057811 h 1182850"/>
              <a:gd name="connsiteX4" fmla="*/ 1201455 w 1326494"/>
              <a:gd name="connsiteY4" fmla="*/ 1182850 h 1182850"/>
              <a:gd name="connsiteX5" fmla="*/ 125039 w 1326494"/>
              <a:gd name="connsiteY5" fmla="*/ 1182850 h 1182850"/>
              <a:gd name="connsiteX6" fmla="*/ 0 w 1326494"/>
              <a:gd name="connsiteY6" fmla="*/ 1057811 h 1182850"/>
              <a:gd name="connsiteX7" fmla="*/ 0 w 1326494"/>
              <a:gd name="connsiteY7" fmla="*/ 125039 h 1182850"/>
              <a:gd name="connsiteX8" fmla="*/ 125039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25039" y="0"/>
                </a:moveTo>
                <a:lnTo>
                  <a:pt x="1201455" y="0"/>
                </a:lnTo>
                <a:cubicBezTo>
                  <a:pt x="1270512" y="0"/>
                  <a:pt x="1326494" y="55982"/>
                  <a:pt x="1326494" y="125039"/>
                </a:cubicBezTo>
                <a:lnTo>
                  <a:pt x="1326494" y="1057811"/>
                </a:lnTo>
                <a:cubicBezTo>
                  <a:pt x="1326494" y="1126868"/>
                  <a:pt x="1270512" y="1182850"/>
                  <a:pt x="1201455" y="1182850"/>
                </a:cubicBezTo>
                <a:lnTo>
                  <a:pt x="125039" y="1182850"/>
                </a:lnTo>
                <a:cubicBezTo>
                  <a:pt x="55982" y="1182850"/>
                  <a:pt x="0" y="1126868"/>
                  <a:pt x="0" y="1057811"/>
                </a:cubicBezTo>
                <a:lnTo>
                  <a:pt x="0" y="125039"/>
                </a:lnTo>
                <a:cubicBezTo>
                  <a:pt x="0" y="55982"/>
                  <a:pt x="55982" y="0"/>
                  <a:pt x="1250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76470CC0-36E2-4796-9D57-9C72BA187C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98034" y="5122071"/>
            <a:ext cx="1326494" cy="1182850"/>
          </a:xfrm>
          <a:custGeom>
            <a:avLst/>
            <a:gdLst>
              <a:gd name="connsiteX0" fmla="*/ 101701 w 1326494"/>
              <a:gd name="connsiteY0" fmla="*/ 0 h 1182850"/>
              <a:gd name="connsiteX1" fmla="*/ 1224793 w 1326494"/>
              <a:gd name="connsiteY1" fmla="*/ 0 h 1182850"/>
              <a:gd name="connsiteX2" fmla="*/ 1326494 w 1326494"/>
              <a:gd name="connsiteY2" fmla="*/ 101701 h 1182850"/>
              <a:gd name="connsiteX3" fmla="*/ 1326494 w 1326494"/>
              <a:gd name="connsiteY3" fmla="*/ 1081149 h 1182850"/>
              <a:gd name="connsiteX4" fmla="*/ 1224793 w 1326494"/>
              <a:gd name="connsiteY4" fmla="*/ 1182850 h 1182850"/>
              <a:gd name="connsiteX5" fmla="*/ 101701 w 1326494"/>
              <a:gd name="connsiteY5" fmla="*/ 1182850 h 1182850"/>
              <a:gd name="connsiteX6" fmla="*/ 0 w 1326494"/>
              <a:gd name="connsiteY6" fmla="*/ 1081149 h 1182850"/>
              <a:gd name="connsiteX7" fmla="*/ 0 w 1326494"/>
              <a:gd name="connsiteY7" fmla="*/ 101701 h 1182850"/>
              <a:gd name="connsiteX8" fmla="*/ 101701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01701" y="0"/>
                </a:moveTo>
                <a:lnTo>
                  <a:pt x="1224793" y="0"/>
                </a:lnTo>
                <a:cubicBezTo>
                  <a:pt x="1280961" y="0"/>
                  <a:pt x="1326494" y="45533"/>
                  <a:pt x="1326494" y="101701"/>
                </a:cubicBezTo>
                <a:lnTo>
                  <a:pt x="1326494" y="1081149"/>
                </a:lnTo>
                <a:cubicBezTo>
                  <a:pt x="1326494" y="1137317"/>
                  <a:pt x="1280961" y="1182850"/>
                  <a:pt x="1224793" y="1182850"/>
                </a:cubicBezTo>
                <a:lnTo>
                  <a:pt x="101701" y="1182850"/>
                </a:lnTo>
                <a:cubicBezTo>
                  <a:pt x="45533" y="1182850"/>
                  <a:pt x="0" y="1137317"/>
                  <a:pt x="0" y="1081149"/>
                </a:cubicBezTo>
                <a:lnTo>
                  <a:pt x="0" y="101701"/>
                </a:lnTo>
                <a:cubicBezTo>
                  <a:pt x="0" y="45533"/>
                  <a:pt x="45533" y="0"/>
                  <a:pt x="1017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8266AC1-043E-4C3C-A2B6-849F83FA4A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26812" y="2626297"/>
            <a:ext cx="2652988" cy="2365700"/>
          </a:xfrm>
          <a:custGeom>
            <a:avLst/>
            <a:gdLst>
              <a:gd name="connsiteX0" fmla="*/ 142131 w 2652988"/>
              <a:gd name="connsiteY0" fmla="*/ 0 h 2365700"/>
              <a:gd name="connsiteX1" fmla="*/ 2510857 w 2652988"/>
              <a:gd name="connsiteY1" fmla="*/ 0 h 2365700"/>
              <a:gd name="connsiteX2" fmla="*/ 2652988 w 2652988"/>
              <a:gd name="connsiteY2" fmla="*/ 142131 h 2365700"/>
              <a:gd name="connsiteX3" fmla="*/ 2652988 w 2652988"/>
              <a:gd name="connsiteY3" fmla="*/ 2223569 h 2365700"/>
              <a:gd name="connsiteX4" fmla="*/ 2510857 w 2652988"/>
              <a:gd name="connsiteY4" fmla="*/ 2365700 h 2365700"/>
              <a:gd name="connsiteX5" fmla="*/ 142131 w 2652988"/>
              <a:gd name="connsiteY5" fmla="*/ 2365700 h 2365700"/>
              <a:gd name="connsiteX6" fmla="*/ 0 w 2652988"/>
              <a:gd name="connsiteY6" fmla="*/ 2223569 h 2365700"/>
              <a:gd name="connsiteX7" fmla="*/ 0 w 2652988"/>
              <a:gd name="connsiteY7" fmla="*/ 142131 h 2365700"/>
              <a:gd name="connsiteX8" fmla="*/ 142131 w 2652988"/>
              <a:gd name="connsiteY8" fmla="*/ 0 h 23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988" h="2365700">
                <a:moveTo>
                  <a:pt x="142131" y="0"/>
                </a:moveTo>
                <a:lnTo>
                  <a:pt x="2510857" y="0"/>
                </a:lnTo>
                <a:cubicBezTo>
                  <a:pt x="2589354" y="0"/>
                  <a:pt x="2652988" y="63634"/>
                  <a:pt x="2652988" y="142131"/>
                </a:cubicBezTo>
                <a:lnTo>
                  <a:pt x="2652988" y="2223569"/>
                </a:lnTo>
                <a:cubicBezTo>
                  <a:pt x="2652988" y="2302066"/>
                  <a:pt x="2589354" y="2365700"/>
                  <a:pt x="2510857" y="2365700"/>
                </a:cubicBezTo>
                <a:lnTo>
                  <a:pt x="142131" y="2365700"/>
                </a:lnTo>
                <a:cubicBezTo>
                  <a:pt x="63634" y="2365700"/>
                  <a:pt x="0" y="2302066"/>
                  <a:pt x="0" y="2223569"/>
                </a:cubicBezTo>
                <a:lnTo>
                  <a:pt x="0" y="142131"/>
                </a:lnTo>
                <a:cubicBezTo>
                  <a:pt x="0" y="63634"/>
                  <a:pt x="63634" y="0"/>
                  <a:pt x="1421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806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3ABB095-C01C-4CE7-8F03-46751204DA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94575" y="1114425"/>
            <a:ext cx="2228850" cy="4700588"/>
          </a:xfrm>
          <a:custGeom>
            <a:avLst/>
            <a:gdLst>
              <a:gd name="connsiteX0" fmla="*/ 219074 w 2228850"/>
              <a:gd name="connsiteY0" fmla="*/ 0 h 4700588"/>
              <a:gd name="connsiteX1" fmla="*/ 2009776 w 2228850"/>
              <a:gd name="connsiteY1" fmla="*/ 0 h 4700588"/>
              <a:gd name="connsiteX2" fmla="*/ 2228850 w 2228850"/>
              <a:gd name="connsiteY2" fmla="*/ 219074 h 4700588"/>
              <a:gd name="connsiteX3" fmla="*/ 2228850 w 2228850"/>
              <a:gd name="connsiteY3" fmla="*/ 4481514 h 4700588"/>
              <a:gd name="connsiteX4" fmla="*/ 2009776 w 2228850"/>
              <a:gd name="connsiteY4" fmla="*/ 4700588 h 4700588"/>
              <a:gd name="connsiteX5" fmla="*/ 219074 w 2228850"/>
              <a:gd name="connsiteY5" fmla="*/ 4700588 h 4700588"/>
              <a:gd name="connsiteX6" fmla="*/ 0 w 2228850"/>
              <a:gd name="connsiteY6" fmla="*/ 4481514 h 4700588"/>
              <a:gd name="connsiteX7" fmla="*/ 0 w 2228850"/>
              <a:gd name="connsiteY7" fmla="*/ 219074 h 4700588"/>
              <a:gd name="connsiteX8" fmla="*/ 219074 w 2228850"/>
              <a:gd name="connsiteY8" fmla="*/ 0 h 470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8850" h="4700588">
                <a:moveTo>
                  <a:pt x="219074" y="0"/>
                </a:moveTo>
                <a:lnTo>
                  <a:pt x="2009776" y="0"/>
                </a:lnTo>
                <a:cubicBezTo>
                  <a:pt x="2130767" y="0"/>
                  <a:pt x="2228850" y="98083"/>
                  <a:pt x="2228850" y="219074"/>
                </a:cubicBezTo>
                <a:lnTo>
                  <a:pt x="2228850" y="4481514"/>
                </a:lnTo>
                <a:cubicBezTo>
                  <a:pt x="2228850" y="4602505"/>
                  <a:pt x="2130767" y="4700588"/>
                  <a:pt x="2009776" y="4700588"/>
                </a:cubicBezTo>
                <a:lnTo>
                  <a:pt x="219074" y="4700588"/>
                </a:lnTo>
                <a:cubicBezTo>
                  <a:pt x="98083" y="4700588"/>
                  <a:pt x="0" y="4602505"/>
                  <a:pt x="0" y="4481514"/>
                </a:cubicBezTo>
                <a:lnTo>
                  <a:pt x="0" y="219074"/>
                </a:lnTo>
                <a:cubicBezTo>
                  <a:pt x="0" y="98083"/>
                  <a:pt x="98083" y="0"/>
                  <a:pt x="2190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70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4E4B698-3674-4533-A2E9-C10FA6980A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9558" y="1637105"/>
            <a:ext cx="2546597" cy="4103585"/>
          </a:xfrm>
          <a:custGeom>
            <a:avLst/>
            <a:gdLst>
              <a:gd name="connsiteX0" fmla="*/ 0 w 2801257"/>
              <a:gd name="connsiteY0" fmla="*/ 0 h 4513943"/>
              <a:gd name="connsiteX1" fmla="*/ 2801257 w 2801257"/>
              <a:gd name="connsiteY1" fmla="*/ 0 h 4513943"/>
              <a:gd name="connsiteX2" fmla="*/ 2801257 w 2801257"/>
              <a:gd name="connsiteY2" fmla="*/ 4513943 h 4513943"/>
              <a:gd name="connsiteX3" fmla="*/ 0 w 2801257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4513943">
                <a:moveTo>
                  <a:pt x="0" y="0"/>
                </a:moveTo>
                <a:lnTo>
                  <a:pt x="2801257" y="0"/>
                </a:lnTo>
                <a:lnTo>
                  <a:pt x="2801257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D240D58-2CAF-4FAC-A36B-5DCA184BE7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22701" y="1637105"/>
            <a:ext cx="2546597" cy="4103585"/>
          </a:xfrm>
          <a:custGeom>
            <a:avLst/>
            <a:gdLst>
              <a:gd name="connsiteX0" fmla="*/ 0 w 2801257"/>
              <a:gd name="connsiteY0" fmla="*/ 0 h 4513943"/>
              <a:gd name="connsiteX1" fmla="*/ 2801257 w 2801257"/>
              <a:gd name="connsiteY1" fmla="*/ 0 h 4513943"/>
              <a:gd name="connsiteX2" fmla="*/ 2801257 w 2801257"/>
              <a:gd name="connsiteY2" fmla="*/ 4513943 h 4513943"/>
              <a:gd name="connsiteX3" fmla="*/ 0 w 2801257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4513943">
                <a:moveTo>
                  <a:pt x="0" y="0"/>
                </a:moveTo>
                <a:lnTo>
                  <a:pt x="2801257" y="0"/>
                </a:lnTo>
                <a:lnTo>
                  <a:pt x="2801257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BF4C34A-12BD-4C0C-8C4E-F71AACC4BE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5845" y="1637105"/>
            <a:ext cx="2546597" cy="4103585"/>
          </a:xfrm>
          <a:custGeom>
            <a:avLst/>
            <a:gdLst>
              <a:gd name="connsiteX0" fmla="*/ 0 w 2801257"/>
              <a:gd name="connsiteY0" fmla="*/ 0 h 4513943"/>
              <a:gd name="connsiteX1" fmla="*/ 2801257 w 2801257"/>
              <a:gd name="connsiteY1" fmla="*/ 0 h 4513943"/>
              <a:gd name="connsiteX2" fmla="*/ 2801257 w 2801257"/>
              <a:gd name="connsiteY2" fmla="*/ 4513943 h 4513943"/>
              <a:gd name="connsiteX3" fmla="*/ 0 w 2801257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4513943">
                <a:moveTo>
                  <a:pt x="0" y="0"/>
                </a:moveTo>
                <a:lnTo>
                  <a:pt x="2801257" y="0"/>
                </a:lnTo>
                <a:lnTo>
                  <a:pt x="2801257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9962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23D11-FF58-467B-B48A-03A8EE83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C4CAA2-E67A-4FA5-955E-0DE728AA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pPr/>
              <a:t>28-07-2023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9D430-35FA-4BDA-9861-67A3D1AF8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7EE74-035D-4419-8636-1926FEED8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926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524C94-6F43-43FA-92D6-DD8D2040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pPr/>
              <a:t>28-07-2023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1311B4-AB73-429E-9A11-3D0C21EE3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2D35E-4355-40B8-9105-F34797E8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383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455E2-B033-4ADC-816F-004E8B9EE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EA15D-FF7B-4A91-9543-7DDAD085F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0D7FE-650D-439D-BB6F-D9A9A6E65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D8756-482E-46EC-91B2-97914D2C0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pPr/>
              <a:t>28-07-2023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3A304-49B1-4614-94C1-8743C8BD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D2293-0F11-4297-AA3D-3122F55C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9669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C3B88-1D5D-459A-B3A1-12CB86BE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C85835-226A-4030-AC7E-CA3A2957C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AA5AB-1D73-4986-B323-C396B2C09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E3947-BECF-48B5-B18E-063AD967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pPr/>
              <a:t>28-07-2023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41BD4-6E3C-43F3-9351-C0FBE8173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E6C1A-EAF1-4298-8615-2FDDD8B8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816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C17EE7-A2DC-4CA3-A22B-5103E67DA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73E3A-23A9-4B8E-8A9B-AC7944067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89E25-B4B9-4E09-B8E0-2DFCDDA5A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3DED-D42D-4CD6-AD34-A736FCCC5C54}" type="datetimeFigureOut">
              <a:rPr lang="en-IN" smtClean="0"/>
              <a:pPr/>
              <a:t>28-07-2023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120A4-ABB0-4D70-B0EE-ABC036E82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4C5F9-D352-42AE-8295-58C7FE322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9DF61-15AC-4AC2-AA3B-80B6B126963C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62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fah-bodyfatestimator.streamlit.app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B6F8E7-56E4-C773-A533-A7D069171FAD}"/>
              </a:ext>
            </a:extLst>
          </p:cNvPr>
          <p:cNvSpPr txBox="1"/>
          <p:nvPr/>
        </p:nvSpPr>
        <p:spPr>
          <a:xfrm>
            <a:off x="2967910" y="1654082"/>
            <a:ext cx="62417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9600" dirty="0">
                <a:solidFill>
                  <a:schemeClr val="bg1"/>
                </a:solidFill>
              </a:rPr>
              <a:t>FIT &amp; HOT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2D318-37F7-4A5D-A011-44762E2D4EFB}"/>
              </a:ext>
            </a:extLst>
          </p:cNvPr>
          <p:cNvSpPr txBox="1"/>
          <p:nvPr/>
        </p:nvSpPr>
        <p:spPr>
          <a:xfrm>
            <a:off x="2451075" y="3223742"/>
            <a:ext cx="7533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5400" dirty="0">
                <a:solidFill>
                  <a:schemeClr val="bg1"/>
                </a:solidFill>
              </a:rPr>
              <a:t>Body Fat Estimator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D0A5C-D27A-9D37-E4FC-3040A3725C19}"/>
              </a:ext>
            </a:extLst>
          </p:cNvPr>
          <p:cNvSpPr txBox="1"/>
          <p:nvPr/>
        </p:nvSpPr>
        <p:spPr>
          <a:xfrm>
            <a:off x="2321866" y="4147072"/>
            <a:ext cx="7533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2800" dirty="0">
                <a:solidFill>
                  <a:schemeClr val="bg1"/>
                </a:solidFill>
              </a:rPr>
              <a:t>By Oktay Sadak</a:t>
            </a:r>
          </a:p>
        </p:txBody>
      </p:sp>
    </p:spTree>
    <p:extLst>
      <p:ext uri="{BB962C8B-B14F-4D97-AF65-F5344CB8AC3E}">
        <p14:creationId xmlns:p14="http://schemas.microsoft.com/office/powerpoint/2010/main" val="3064854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3BD5A1-C795-E6EB-0E86-1D5768230B58}"/>
              </a:ext>
            </a:extLst>
          </p:cNvPr>
          <p:cNvSpPr txBox="1"/>
          <p:nvPr/>
        </p:nvSpPr>
        <p:spPr>
          <a:xfrm>
            <a:off x="618334" y="345350"/>
            <a:ext cx="5251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/>
              </a:rPr>
              <a:t>More Measurements . . . 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effectLst/>
              </a:rPr>
              <a:t>Do you know how to find your body density ? 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 descr="A diagram of a person sitting in a chair&#10;&#10;Description automatically generated">
            <a:extLst>
              <a:ext uri="{FF2B5EF4-FFF2-40B4-BE49-F238E27FC236}">
                <a16:creationId xmlns:a16="http://schemas.microsoft.com/office/drawing/2014/main" id="{51AE0B9B-9869-701B-CCF4-30E040D8C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210" y="2289754"/>
            <a:ext cx="3837111" cy="4305669"/>
          </a:xfrm>
          <a:prstGeom prst="rect">
            <a:avLst/>
          </a:prstGeom>
        </p:spPr>
      </p:pic>
      <p:pic>
        <p:nvPicPr>
          <p:cNvPr id="7" name="Picture 6" descr="A person sitting on a weight scale&#10;&#10;Description automatically generated">
            <a:extLst>
              <a:ext uri="{FF2B5EF4-FFF2-40B4-BE49-F238E27FC236}">
                <a16:creationId xmlns:a16="http://schemas.microsoft.com/office/drawing/2014/main" id="{EC7C1F66-D22E-DC26-24DD-7AEF58FDA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8" y="2327706"/>
            <a:ext cx="4169010" cy="4295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AC5B53-3E12-4FD5-3FF7-59786EF0AB5B}"/>
              </a:ext>
            </a:extLst>
          </p:cNvPr>
          <p:cNvSpPr txBox="1"/>
          <p:nvPr/>
        </p:nvSpPr>
        <p:spPr>
          <a:xfrm>
            <a:off x="689513" y="1724170"/>
            <a:ext cx="360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1. </a:t>
            </a:r>
            <a:r>
              <a:rPr lang="en-US" b="1" dirty="0">
                <a:solidFill>
                  <a:schemeClr val="bg1"/>
                </a:solidFill>
                <a:effectLst/>
              </a:rPr>
              <a:t>Hydrostatic weighing</a:t>
            </a: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E8E11-57A9-216E-7B36-810523950EB8}"/>
              </a:ext>
            </a:extLst>
          </p:cNvPr>
          <p:cNvSpPr txBox="1"/>
          <p:nvPr/>
        </p:nvSpPr>
        <p:spPr>
          <a:xfrm>
            <a:off x="5448489" y="1802674"/>
            <a:ext cx="626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2. </a:t>
            </a:r>
            <a:r>
              <a:rPr lang="en-US" b="1" dirty="0">
                <a:solidFill>
                  <a:schemeClr val="bg1"/>
                </a:solidFill>
                <a:effectLst/>
              </a:rPr>
              <a:t>Whole-Body Air-Displacement Plethysmograph</a:t>
            </a:r>
            <a:r>
              <a:rPr lang="en-US" dirty="0">
                <a:solidFill>
                  <a:schemeClr val="bg1"/>
                </a:solidFill>
                <a:effectLst/>
              </a:rPr>
              <a:t>y</a:t>
            </a:r>
            <a:endParaRPr lang="x-none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090484-6A9F-4BC7-387B-E990569EEA2E}"/>
              </a:ext>
            </a:extLst>
          </p:cNvPr>
          <p:cNvCxnSpPr>
            <a:cxnSpLocks/>
          </p:cNvCxnSpPr>
          <p:nvPr/>
        </p:nvCxnSpPr>
        <p:spPr>
          <a:xfrm>
            <a:off x="742122" y="901838"/>
            <a:ext cx="9659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267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3BD5A1-C795-E6EB-0E86-1D5768230B58}"/>
              </a:ext>
            </a:extLst>
          </p:cNvPr>
          <p:cNvSpPr txBox="1"/>
          <p:nvPr/>
        </p:nvSpPr>
        <p:spPr>
          <a:xfrm>
            <a:off x="618334" y="345350"/>
            <a:ext cx="525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/>
              </a:rPr>
              <a:t>More Measurements . . . </a:t>
            </a:r>
            <a:endParaRPr lang="en-US" sz="2000" b="1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090484-6A9F-4BC7-387B-E990569EEA2E}"/>
              </a:ext>
            </a:extLst>
          </p:cNvPr>
          <p:cNvCxnSpPr>
            <a:cxnSpLocks/>
          </p:cNvCxnSpPr>
          <p:nvPr/>
        </p:nvCxnSpPr>
        <p:spPr>
          <a:xfrm>
            <a:off x="742122" y="901838"/>
            <a:ext cx="9659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4728254-14C9-1DC0-6C43-1A0056041283}"/>
              </a:ext>
            </a:extLst>
          </p:cNvPr>
          <p:cNvSpPr txBox="1"/>
          <p:nvPr/>
        </p:nvSpPr>
        <p:spPr>
          <a:xfrm>
            <a:off x="618334" y="1247188"/>
            <a:ext cx="52514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How to calculate your body density using skinfold caliper 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effectLst/>
              </a:rPr>
              <a:t>Some of the skinfold measurement locations include: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effectLst/>
              </a:rPr>
              <a:t>Tricep</a:t>
            </a:r>
            <a:r>
              <a:rPr lang="en-US" dirty="0">
                <a:solidFill>
                  <a:schemeClr val="bg1"/>
                </a:solidFill>
                <a:effectLst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</a:rPr>
              <a:t>Bicep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</a:rPr>
              <a:t>Subscapular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effectLst/>
              </a:rPr>
              <a:t>Suprailiac</a:t>
            </a:r>
            <a:endParaRPr lang="en-US" dirty="0">
              <a:solidFill>
                <a:schemeClr val="bg1"/>
              </a:solidFill>
              <a:effectLst/>
            </a:endParaRPr>
          </a:p>
          <a:p>
            <a:r>
              <a:rPr lang="en-US" dirty="0">
                <a:solidFill>
                  <a:schemeClr val="bg1"/>
                </a:solidFill>
                <a:effectLst/>
              </a:rPr>
              <a:t>﻿</a:t>
            </a:r>
            <a:br>
              <a:rPr lang="en-US" dirty="0">
                <a:solidFill>
                  <a:schemeClr val="bg1"/>
                </a:solidFill>
                <a:effectLst/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effectLst/>
              </a:rPr>
              <a:t>It takes around 10 minutes to find your body density with a skinfold caliper. </a:t>
            </a:r>
            <a:endParaRPr lang="en-US" dirty="0">
              <a:solidFill>
                <a:schemeClr val="bg1"/>
              </a:solidFill>
            </a:endParaRPr>
          </a:p>
          <a:p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6" name="Picture 5" descr="A person holding a caliper&#10;&#10;Description automatically generated">
            <a:extLst>
              <a:ext uri="{FF2B5EF4-FFF2-40B4-BE49-F238E27FC236}">
                <a16:creationId xmlns:a16="http://schemas.microsoft.com/office/drawing/2014/main" id="{F7493DE1-CE56-8263-796B-A75509E3B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3179"/>
            <a:ext cx="6014864" cy="56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4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F1A984-DB27-BD1C-F915-8191D95318A0}"/>
              </a:ext>
            </a:extLst>
          </p:cNvPr>
          <p:cNvSpPr txBox="1"/>
          <p:nvPr/>
        </p:nvSpPr>
        <p:spPr>
          <a:xfrm>
            <a:off x="717229" y="173772"/>
            <a:ext cx="4630970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3200" i="0" dirty="0">
                <a:solidFill>
                  <a:schemeClr val="bg1">
                    <a:lumMod val="95000"/>
                  </a:schemeClr>
                </a:solidFill>
                <a:effectLst/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How does it works?</a:t>
            </a:r>
            <a:endParaRPr lang="en-IN" sz="3200" dirty="0">
              <a:solidFill>
                <a:schemeClr val="bg1">
                  <a:lumMod val="95000"/>
                </a:schemeClr>
              </a:solidFill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090484-6A9F-4BC7-387B-E990569EEA2E}"/>
              </a:ext>
            </a:extLst>
          </p:cNvPr>
          <p:cNvCxnSpPr>
            <a:cxnSpLocks/>
          </p:cNvCxnSpPr>
          <p:nvPr/>
        </p:nvCxnSpPr>
        <p:spPr>
          <a:xfrm>
            <a:off x="742122" y="901838"/>
            <a:ext cx="9659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118D695-50E5-2EDD-AE17-4060A7289B00}"/>
              </a:ext>
            </a:extLst>
          </p:cNvPr>
          <p:cNvSpPr txBox="1"/>
          <p:nvPr/>
        </p:nvSpPr>
        <p:spPr>
          <a:xfrm>
            <a:off x="3097396" y="2931514"/>
            <a:ext cx="6457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Lets Go to </a:t>
            </a:r>
            <a:r>
              <a:rPr lang="en-GB" sz="6000" dirty="0">
                <a:solidFill>
                  <a:schemeClr val="bg1"/>
                </a:solidFill>
                <a:hlinkClick r:id="rId2"/>
              </a:rPr>
              <a:t>Fit &amp; Hot</a:t>
            </a:r>
            <a:endParaRPr lang="x-none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085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F1A984-DB27-BD1C-F915-8191D95318A0}"/>
              </a:ext>
            </a:extLst>
          </p:cNvPr>
          <p:cNvSpPr txBox="1"/>
          <p:nvPr/>
        </p:nvSpPr>
        <p:spPr>
          <a:xfrm>
            <a:off x="717229" y="173772"/>
            <a:ext cx="4630970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3200" i="0" dirty="0">
                <a:solidFill>
                  <a:schemeClr val="bg1">
                    <a:lumMod val="95000"/>
                  </a:schemeClr>
                </a:solidFill>
                <a:effectLst/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Benefits</a:t>
            </a:r>
            <a:endParaRPr lang="en-IN" sz="3200" dirty="0">
              <a:solidFill>
                <a:schemeClr val="bg1">
                  <a:lumMod val="95000"/>
                </a:schemeClr>
              </a:solidFill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090484-6A9F-4BC7-387B-E990569EEA2E}"/>
              </a:ext>
            </a:extLst>
          </p:cNvPr>
          <p:cNvCxnSpPr>
            <a:cxnSpLocks/>
          </p:cNvCxnSpPr>
          <p:nvPr/>
        </p:nvCxnSpPr>
        <p:spPr>
          <a:xfrm>
            <a:off x="742122" y="901838"/>
            <a:ext cx="9659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17419" y="1357746"/>
            <a:ext cx="3906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Convenience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Accuracy</a:t>
            </a:r>
          </a:p>
        </p:txBody>
      </p:sp>
      <p:pic>
        <p:nvPicPr>
          <p:cNvPr id="6" name="Picture 5" descr="47e9745b-e065-4b63-946c-f6b41f47d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090" y="1323108"/>
            <a:ext cx="5049981" cy="50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85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F1A984-DB27-BD1C-F915-8191D95318A0}"/>
              </a:ext>
            </a:extLst>
          </p:cNvPr>
          <p:cNvSpPr txBox="1"/>
          <p:nvPr/>
        </p:nvSpPr>
        <p:spPr>
          <a:xfrm>
            <a:off x="717228" y="173773"/>
            <a:ext cx="7276845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3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Future Scope and Conclusion</a:t>
            </a:r>
          </a:p>
          <a:p>
            <a:pPr>
              <a:lnSpc>
                <a:spcPct val="130000"/>
              </a:lnSpc>
            </a:pPr>
            <a:endParaRPr lang="en-IN" sz="3200" dirty="0">
              <a:solidFill>
                <a:schemeClr val="bg1">
                  <a:lumMod val="95000"/>
                </a:schemeClr>
              </a:solidFill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090484-6A9F-4BC7-387B-E990569EEA2E}"/>
              </a:ext>
            </a:extLst>
          </p:cNvPr>
          <p:cNvCxnSpPr>
            <a:cxnSpLocks/>
          </p:cNvCxnSpPr>
          <p:nvPr/>
        </p:nvCxnSpPr>
        <p:spPr>
          <a:xfrm>
            <a:off x="742122" y="901838"/>
            <a:ext cx="9659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45126" y="1482437"/>
            <a:ext cx="65766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With the help of machine learning , we can now provide a more accurate and convenient solution.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Adding more data.</a:t>
            </a:r>
          </a:p>
          <a:p>
            <a:r>
              <a:rPr lang="en-US" dirty="0">
                <a:solidFill>
                  <a:schemeClr val="bg1"/>
                </a:solidFill>
              </a:rPr>
              <a:t>Adding body density calculator to the APP.</a:t>
            </a:r>
          </a:p>
        </p:txBody>
      </p:sp>
    </p:spTree>
    <p:extLst>
      <p:ext uri="{BB962C8B-B14F-4D97-AF65-F5344CB8AC3E}">
        <p14:creationId xmlns:p14="http://schemas.microsoft.com/office/powerpoint/2010/main" val="1238085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84CDC3-F5CB-4BF7-A1E5-DC96811E5871}"/>
              </a:ext>
            </a:extLst>
          </p:cNvPr>
          <p:cNvSpPr txBox="1"/>
          <p:nvPr/>
        </p:nvSpPr>
        <p:spPr>
          <a:xfrm>
            <a:off x="3959337" y="2466937"/>
            <a:ext cx="4551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spc="300" dirty="0">
                <a:solidFill>
                  <a:schemeClr val="bg1"/>
                </a:solidFill>
                <a:latin typeface="Inter V Semi Bold" panose="02000503000000020004" pitchFamily="2" charset="0"/>
                <a:ea typeface="Inter V Semi Bold" panose="02000503000000020004" pitchFamily="2" charset="0"/>
                <a:cs typeface="Inter V Semi Bold" panose="02000503000000020004" pitchFamily="2" charset="0"/>
              </a:rPr>
              <a:t>Stay FIT &amp; HOT! </a:t>
            </a:r>
          </a:p>
        </p:txBody>
      </p:sp>
    </p:spTree>
    <p:extLst>
      <p:ext uri="{BB962C8B-B14F-4D97-AF65-F5344CB8AC3E}">
        <p14:creationId xmlns:p14="http://schemas.microsoft.com/office/powerpoint/2010/main" val="830073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1ADC0BF-81A3-4D35-B44F-F3CAFA3131E5}"/>
              </a:ext>
            </a:extLst>
          </p:cNvPr>
          <p:cNvSpPr txBox="1"/>
          <p:nvPr/>
        </p:nvSpPr>
        <p:spPr>
          <a:xfrm>
            <a:off x="537258" y="448245"/>
            <a:ext cx="4630970" cy="51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IN" dirty="0">
              <a:solidFill>
                <a:schemeClr val="bg1">
                  <a:lumMod val="95000"/>
                </a:schemeClr>
              </a:solidFill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  <a:p>
            <a:pPr>
              <a:lnSpc>
                <a:spcPct val="130000"/>
              </a:lnSpc>
            </a:pPr>
            <a:endParaRPr lang="en-IN" dirty="0">
              <a:solidFill>
                <a:schemeClr val="bg1">
                  <a:lumMod val="95000"/>
                </a:schemeClr>
              </a:solidFill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  <a:p>
            <a:pPr>
              <a:lnSpc>
                <a:spcPct val="130000"/>
              </a:lnSpc>
            </a:pPr>
            <a:endParaRPr lang="en-IN" dirty="0">
              <a:solidFill>
                <a:schemeClr val="bg1">
                  <a:lumMod val="95000"/>
                </a:schemeClr>
              </a:solidFill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F40F6D-FB98-F07E-46B6-F11A60DDE352}"/>
              </a:ext>
            </a:extLst>
          </p:cNvPr>
          <p:cNvSpPr txBox="1"/>
          <p:nvPr/>
        </p:nvSpPr>
        <p:spPr>
          <a:xfrm>
            <a:off x="747626" y="1296260"/>
            <a:ext cx="4630970" cy="405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Introduction</a:t>
            </a:r>
          </a:p>
          <a:p>
            <a:pPr>
              <a:lnSpc>
                <a:spcPct val="130000"/>
              </a:lnSpc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Why is body fat important?</a:t>
            </a:r>
          </a:p>
          <a:p>
            <a:pPr>
              <a:lnSpc>
                <a:spcPct val="130000"/>
              </a:lnSpc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The problem</a:t>
            </a:r>
          </a:p>
          <a:p>
            <a:pPr>
              <a:lnSpc>
                <a:spcPct val="130000"/>
              </a:lnSpc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Dataset</a:t>
            </a:r>
          </a:p>
          <a:p>
            <a:pPr>
              <a:lnSpc>
                <a:spcPct val="130000"/>
              </a:lnSpc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The solution</a:t>
            </a:r>
          </a:p>
          <a:p>
            <a:pPr>
              <a:lnSpc>
                <a:spcPct val="130000"/>
              </a:lnSpc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Features</a:t>
            </a:r>
          </a:p>
          <a:p>
            <a:pPr>
              <a:lnSpc>
                <a:spcPct val="130000"/>
              </a:lnSpc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Your own body measurements</a:t>
            </a:r>
          </a:p>
          <a:p>
            <a:pPr>
              <a:lnSpc>
                <a:spcPct val="130000"/>
              </a:lnSpc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How does it work?</a:t>
            </a:r>
          </a:p>
          <a:p>
            <a:pPr>
              <a:lnSpc>
                <a:spcPct val="130000"/>
              </a:lnSpc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Benefits</a:t>
            </a:r>
          </a:p>
          <a:p>
            <a:pPr>
              <a:lnSpc>
                <a:spcPct val="130000"/>
              </a:lnSpc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Future scope</a:t>
            </a:r>
          </a:p>
          <a:p>
            <a:pPr>
              <a:lnSpc>
                <a:spcPct val="130000"/>
              </a:lnSpc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Conclusion</a:t>
            </a:r>
          </a:p>
        </p:txBody>
      </p:sp>
      <p:pic>
        <p:nvPicPr>
          <p:cNvPr id="3" name="Picture 2" descr="A person showing his muscles&#10;&#10;Description automatically generated">
            <a:extLst>
              <a:ext uri="{FF2B5EF4-FFF2-40B4-BE49-F238E27FC236}">
                <a16:creationId xmlns:a16="http://schemas.microsoft.com/office/drawing/2014/main" id="{8CC6B431-AC65-C955-7D97-CE181816D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12" y="188969"/>
            <a:ext cx="4696665" cy="6419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19" y="261258"/>
            <a:ext cx="5042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090484-6A9F-4BC7-387B-E990569EEA2E}"/>
              </a:ext>
            </a:extLst>
          </p:cNvPr>
          <p:cNvCxnSpPr>
            <a:cxnSpLocks/>
          </p:cNvCxnSpPr>
          <p:nvPr/>
        </p:nvCxnSpPr>
        <p:spPr>
          <a:xfrm>
            <a:off x="742122" y="901838"/>
            <a:ext cx="6586141" cy="125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16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F1A984-DB27-BD1C-F915-8191D95318A0}"/>
              </a:ext>
            </a:extLst>
          </p:cNvPr>
          <p:cNvSpPr txBox="1"/>
          <p:nvPr/>
        </p:nvSpPr>
        <p:spPr>
          <a:xfrm>
            <a:off x="717229" y="173772"/>
            <a:ext cx="4630970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3200" i="0" dirty="0">
                <a:solidFill>
                  <a:schemeClr val="bg1">
                    <a:lumMod val="95000"/>
                  </a:schemeClr>
                </a:solidFill>
                <a:effectLst/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Introduction</a:t>
            </a:r>
            <a:endParaRPr lang="en-IN" sz="3200" dirty="0">
              <a:solidFill>
                <a:schemeClr val="bg1">
                  <a:lumMod val="95000"/>
                </a:schemeClr>
              </a:solidFill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090484-6A9F-4BC7-387B-E990569EEA2E}"/>
              </a:ext>
            </a:extLst>
          </p:cNvPr>
          <p:cNvCxnSpPr>
            <a:cxnSpLocks/>
          </p:cNvCxnSpPr>
          <p:nvPr/>
        </p:nvCxnSpPr>
        <p:spPr>
          <a:xfrm>
            <a:off x="742122" y="901838"/>
            <a:ext cx="9659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118D695-50E5-2EDD-AE17-4060A7289B00}"/>
              </a:ext>
            </a:extLst>
          </p:cNvPr>
          <p:cNvSpPr txBox="1"/>
          <p:nvPr/>
        </p:nvSpPr>
        <p:spPr>
          <a:xfrm>
            <a:off x="742122" y="1740024"/>
            <a:ext cx="64576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Who am I ?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What is Fit &amp; Hot Body Fat Estimator APP ?</a:t>
            </a:r>
            <a:endParaRPr lang="x-non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08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F1A984-DB27-BD1C-F915-8191D95318A0}"/>
              </a:ext>
            </a:extLst>
          </p:cNvPr>
          <p:cNvSpPr txBox="1"/>
          <p:nvPr/>
        </p:nvSpPr>
        <p:spPr>
          <a:xfrm>
            <a:off x="651915" y="252149"/>
            <a:ext cx="8204702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3200" i="0" dirty="0">
                <a:solidFill>
                  <a:schemeClr val="bg1">
                    <a:lumMod val="95000"/>
                  </a:schemeClr>
                </a:solidFill>
                <a:effectLst/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Why is body fat important?</a:t>
            </a:r>
            <a:endParaRPr lang="en-IN" sz="3200" dirty="0">
              <a:solidFill>
                <a:schemeClr val="bg1">
                  <a:lumMod val="95000"/>
                </a:schemeClr>
              </a:solidFill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090484-6A9F-4BC7-387B-E990569EEA2E}"/>
              </a:ext>
            </a:extLst>
          </p:cNvPr>
          <p:cNvCxnSpPr>
            <a:cxnSpLocks/>
          </p:cNvCxnSpPr>
          <p:nvPr/>
        </p:nvCxnSpPr>
        <p:spPr>
          <a:xfrm>
            <a:off x="742122" y="901838"/>
            <a:ext cx="9659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C9029B9-2A0C-5097-F032-3A7D6A1BAA4D}"/>
              </a:ext>
            </a:extLst>
          </p:cNvPr>
          <p:cNvSpPr/>
          <p:nvPr/>
        </p:nvSpPr>
        <p:spPr>
          <a:xfrm>
            <a:off x="7023652" y="1404732"/>
            <a:ext cx="4479235" cy="4551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PICTURE</a:t>
            </a:r>
          </a:p>
        </p:txBody>
      </p:sp>
      <p:pic>
        <p:nvPicPr>
          <p:cNvPr id="6" name="Picture 5" descr="A collage of a person's body&#10;&#10;Description automatically generated">
            <a:extLst>
              <a:ext uri="{FF2B5EF4-FFF2-40B4-BE49-F238E27FC236}">
                <a16:creationId xmlns:a16="http://schemas.microsoft.com/office/drawing/2014/main" id="{17CE18A9-D23F-D483-87E2-11FF36EE0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34" y="1041459"/>
            <a:ext cx="5778623" cy="5834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7C0E12-347A-ECA0-D305-146261D8CD1D}"/>
              </a:ext>
            </a:extLst>
          </p:cNvPr>
          <p:cNvSpPr txBox="1"/>
          <p:nvPr/>
        </p:nvSpPr>
        <p:spPr>
          <a:xfrm>
            <a:off x="637619" y="1417794"/>
            <a:ext cx="5427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Body fat is often viewed as something negative, but it actually plays an important role in our overall health.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effectLst/>
              </a:rPr>
              <a:t>It serves several important functions in the body.</a:t>
            </a:r>
            <a:endParaRPr lang="en-US" dirty="0">
              <a:solidFill>
                <a:schemeClr val="bg1"/>
              </a:solidFill>
            </a:endParaRPr>
          </a:p>
          <a:p>
            <a:endParaRPr lang="x-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3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F1A984-DB27-BD1C-F915-8191D95318A0}"/>
              </a:ext>
            </a:extLst>
          </p:cNvPr>
          <p:cNvSpPr txBox="1"/>
          <p:nvPr/>
        </p:nvSpPr>
        <p:spPr>
          <a:xfrm>
            <a:off x="678041" y="239087"/>
            <a:ext cx="7865068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3200" i="0" dirty="0">
                <a:solidFill>
                  <a:schemeClr val="bg1">
                    <a:lumMod val="95000"/>
                  </a:schemeClr>
                </a:solidFill>
                <a:effectLst/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BMI category distribution</a:t>
            </a:r>
            <a:endParaRPr lang="en-IN" sz="3200" dirty="0">
              <a:solidFill>
                <a:schemeClr val="bg1">
                  <a:lumMod val="95000"/>
                </a:schemeClr>
              </a:solidFill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090484-6A9F-4BC7-387B-E990569EEA2E}"/>
              </a:ext>
            </a:extLst>
          </p:cNvPr>
          <p:cNvCxnSpPr>
            <a:cxnSpLocks/>
          </p:cNvCxnSpPr>
          <p:nvPr/>
        </p:nvCxnSpPr>
        <p:spPr>
          <a:xfrm>
            <a:off x="742122" y="901838"/>
            <a:ext cx="9659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F7EA9A1-2919-E884-DD73-5277457C1140}"/>
              </a:ext>
            </a:extLst>
          </p:cNvPr>
          <p:cNvSpPr txBox="1"/>
          <p:nvPr/>
        </p:nvSpPr>
        <p:spPr>
          <a:xfrm>
            <a:off x="728302" y="1391669"/>
            <a:ext cx="58892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After analyzing our data </a:t>
            </a:r>
            <a:r>
              <a:rPr lang="en-US" sz="2000" dirty="0">
                <a:solidFill>
                  <a:schemeClr val="bg1"/>
                </a:solidFill>
                <a:effectLst/>
              </a:rPr>
              <a:t>and according to individuals Body Mass Index (BMI);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effectLst/>
              </a:rPr>
              <a:t>Under Weight - 0,40% (BMI: 0 - 18.5)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effectLst/>
              </a:rPr>
              <a:t>Healthy Weight - 48.41% </a:t>
            </a:r>
            <a:r>
              <a:rPr lang="en-US" sz="2000" dirty="0">
                <a:solidFill>
                  <a:schemeClr val="bg1"/>
                </a:solidFill>
              </a:rPr>
              <a:t>(BMI: 18.5 - 25)</a:t>
            </a:r>
          </a:p>
          <a:p>
            <a:r>
              <a:rPr lang="en-US" sz="2000" dirty="0">
                <a:solidFill>
                  <a:schemeClr val="bg1"/>
                </a:solidFill>
                <a:effectLst/>
              </a:rPr>
              <a:t>Overweight - 41.27% </a:t>
            </a:r>
            <a:r>
              <a:rPr lang="en-US" sz="2000" dirty="0">
                <a:solidFill>
                  <a:schemeClr val="bg1"/>
                </a:solidFill>
              </a:rPr>
              <a:t>(BMI: 25 - 30)</a:t>
            </a:r>
          </a:p>
          <a:p>
            <a:r>
              <a:rPr lang="en-US" sz="2000" dirty="0">
                <a:solidFill>
                  <a:schemeClr val="bg1"/>
                </a:solidFill>
                <a:effectLst/>
              </a:rPr>
              <a:t>Obese - 9.91% </a:t>
            </a:r>
            <a:r>
              <a:rPr lang="en-US" sz="2000" dirty="0">
                <a:solidFill>
                  <a:schemeClr val="bg1"/>
                </a:solidFill>
              </a:rPr>
              <a:t>(BMI: &gt; 30)</a:t>
            </a:r>
          </a:p>
          <a:p>
            <a:endParaRPr lang="x-none" sz="2000" dirty="0">
              <a:solidFill>
                <a:schemeClr val="bg1"/>
              </a:solidFill>
            </a:endParaRPr>
          </a:p>
        </p:txBody>
      </p:sp>
      <p:pic>
        <p:nvPicPr>
          <p:cNvPr id="6" name="Picture 5" descr="A graph of a number of people">
            <a:extLst>
              <a:ext uri="{FF2B5EF4-FFF2-40B4-BE49-F238E27FC236}">
                <a16:creationId xmlns:a16="http://schemas.microsoft.com/office/drawing/2014/main" id="{C30B0CD5-DF69-D2AB-E9E6-689F9D088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886" y="1032582"/>
            <a:ext cx="5377298" cy="56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4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F1A984-DB27-BD1C-F915-8191D95318A0}"/>
              </a:ext>
            </a:extLst>
          </p:cNvPr>
          <p:cNvSpPr txBox="1"/>
          <p:nvPr/>
        </p:nvSpPr>
        <p:spPr>
          <a:xfrm>
            <a:off x="704166" y="239086"/>
            <a:ext cx="6741662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3200" i="0" dirty="0">
                <a:solidFill>
                  <a:schemeClr val="bg1">
                    <a:lumMod val="95000"/>
                  </a:schemeClr>
                </a:solidFill>
                <a:effectLst/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BMI category distribution (age)</a:t>
            </a:r>
            <a:endParaRPr lang="en-IN" sz="3200" dirty="0">
              <a:solidFill>
                <a:schemeClr val="bg1">
                  <a:lumMod val="95000"/>
                </a:schemeClr>
              </a:solidFill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090484-6A9F-4BC7-387B-E990569EEA2E}"/>
              </a:ext>
            </a:extLst>
          </p:cNvPr>
          <p:cNvCxnSpPr>
            <a:cxnSpLocks/>
          </p:cNvCxnSpPr>
          <p:nvPr/>
        </p:nvCxnSpPr>
        <p:spPr>
          <a:xfrm>
            <a:off x="742122" y="901838"/>
            <a:ext cx="9659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F7EA9A1-2919-E884-DD73-5277457C1140}"/>
              </a:ext>
            </a:extLst>
          </p:cNvPr>
          <p:cNvSpPr txBox="1"/>
          <p:nvPr/>
        </p:nvSpPr>
        <p:spPr>
          <a:xfrm>
            <a:off x="689114" y="1404732"/>
            <a:ext cx="43008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effectLst/>
              </a:rPr>
              <a:t>Obesity is more common after the age of 35.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Obesity Categories :</a:t>
            </a:r>
          </a:p>
          <a:p>
            <a:r>
              <a:rPr lang="en-US" sz="2000" dirty="0">
                <a:solidFill>
                  <a:schemeClr val="bg1"/>
                </a:solidFill>
                <a:effectLst/>
              </a:rPr>
              <a:t>Cat 1 (BMI: 30 – 35)</a:t>
            </a:r>
          </a:p>
          <a:p>
            <a:r>
              <a:rPr lang="en-US" sz="2000" dirty="0">
                <a:solidFill>
                  <a:schemeClr val="bg1"/>
                </a:solidFill>
              </a:rPr>
              <a:t>Cat 2 (BMI: 35 – 40)</a:t>
            </a:r>
          </a:p>
          <a:p>
            <a:r>
              <a:rPr lang="en-US" sz="2000" dirty="0">
                <a:solidFill>
                  <a:schemeClr val="bg1"/>
                </a:solidFill>
                <a:effectLst/>
              </a:rPr>
              <a:t>Cat 3 (BMI: &gt; 40)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x-none" sz="20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264331" y="1214369"/>
            <a:ext cx="6559801" cy="5317060"/>
            <a:chOff x="-1082558" y="2337775"/>
            <a:chExt cx="6767147" cy="5852668"/>
          </a:xfrm>
        </p:grpSpPr>
        <p:pic>
          <p:nvPicPr>
            <p:cNvPr id="8" name="Picture 7" descr="tableau_ob12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82558" y="2337775"/>
              <a:ext cx="6767147" cy="5852668"/>
            </a:xfrm>
            <a:prstGeom prst="rect">
              <a:avLst/>
            </a:prstGeom>
          </p:spPr>
        </p:pic>
        <p:pic>
          <p:nvPicPr>
            <p:cNvPr id="6" name="Picture 5" descr="tableau_ob123cat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6548" y="2492252"/>
              <a:ext cx="1086972" cy="104305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4633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F1A984-DB27-BD1C-F915-8191D95318A0}"/>
              </a:ext>
            </a:extLst>
          </p:cNvPr>
          <p:cNvSpPr txBox="1"/>
          <p:nvPr/>
        </p:nvSpPr>
        <p:spPr>
          <a:xfrm>
            <a:off x="704166" y="239086"/>
            <a:ext cx="6741662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200" b="1" dirty="0">
                <a:solidFill>
                  <a:schemeClr val="bg1"/>
                </a:solidFill>
              </a:rPr>
              <a:t>The Problem</a:t>
            </a:r>
          </a:p>
          <a:p>
            <a:pPr>
              <a:lnSpc>
                <a:spcPct val="130000"/>
              </a:lnSpc>
            </a:pPr>
            <a:endParaRPr lang="en-IN" sz="3200" dirty="0">
              <a:solidFill>
                <a:schemeClr val="bg1">
                  <a:lumMod val="95000"/>
                </a:schemeClr>
              </a:solidFill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090484-6A9F-4BC7-387B-E990569EEA2E}"/>
              </a:ext>
            </a:extLst>
          </p:cNvPr>
          <p:cNvCxnSpPr>
            <a:cxnSpLocks/>
          </p:cNvCxnSpPr>
          <p:nvPr/>
        </p:nvCxnSpPr>
        <p:spPr>
          <a:xfrm>
            <a:off x="742122" y="901838"/>
            <a:ext cx="9659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F7EA9A1-2919-E884-DD73-5277457C1140}"/>
              </a:ext>
            </a:extLst>
          </p:cNvPr>
          <p:cNvSpPr txBox="1"/>
          <p:nvPr/>
        </p:nvSpPr>
        <p:spPr>
          <a:xfrm>
            <a:off x="689114" y="1404732"/>
            <a:ext cx="43008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Accurately measuring the body fat percentage.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Current methods can be affected by various factors such as hydration levels, time of day, and even the person administering the test.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x-none" sz="2000" dirty="0">
              <a:solidFill>
                <a:schemeClr val="bg1"/>
              </a:solidFill>
            </a:endParaRPr>
          </a:p>
        </p:txBody>
      </p:sp>
      <p:pic>
        <p:nvPicPr>
          <p:cNvPr id="9" name="Picture 8" descr="A person standing next to a glass case with a glowing body&#10;&#10;Description automatically generated">
            <a:extLst>
              <a:ext uri="{FF2B5EF4-FFF2-40B4-BE49-F238E27FC236}">
                <a16:creationId xmlns:a16="http://schemas.microsoft.com/office/drawing/2014/main" id="{1F0E707E-6D0E-45B9-7CD3-5B91DA6F6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48" y="358588"/>
            <a:ext cx="6320117" cy="63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34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F1A984-DB27-BD1C-F915-8191D95318A0}"/>
              </a:ext>
            </a:extLst>
          </p:cNvPr>
          <p:cNvSpPr txBox="1"/>
          <p:nvPr/>
        </p:nvSpPr>
        <p:spPr>
          <a:xfrm>
            <a:off x="704166" y="239086"/>
            <a:ext cx="674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 Solution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090484-6A9F-4BC7-387B-E990569EEA2E}"/>
              </a:ext>
            </a:extLst>
          </p:cNvPr>
          <p:cNvCxnSpPr>
            <a:cxnSpLocks/>
          </p:cNvCxnSpPr>
          <p:nvPr/>
        </p:nvCxnSpPr>
        <p:spPr>
          <a:xfrm>
            <a:off x="742122" y="901838"/>
            <a:ext cx="9659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F7EA9A1-2919-E884-DD73-5277457C1140}"/>
              </a:ext>
            </a:extLst>
          </p:cNvPr>
          <p:cNvSpPr txBox="1"/>
          <p:nvPr/>
        </p:nvSpPr>
        <p:spPr>
          <a:xfrm>
            <a:off x="689114" y="1404732"/>
            <a:ext cx="43008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The solution is our revolutionary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Fit &amp; Hot Body Fat Estimator App.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x-none" sz="2000" dirty="0">
              <a:solidFill>
                <a:schemeClr val="bg1"/>
              </a:solidFill>
            </a:endParaRPr>
          </a:p>
        </p:txBody>
      </p:sp>
      <p:pic>
        <p:nvPicPr>
          <p:cNvPr id="8" name="Picture 7" descr="3aac7879-f656-4e4f-8c97-2d55d09212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937" y="300444"/>
            <a:ext cx="4171114" cy="2948830"/>
          </a:xfrm>
          <a:prstGeom prst="rect">
            <a:avLst/>
          </a:prstGeom>
        </p:spPr>
      </p:pic>
      <p:pic>
        <p:nvPicPr>
          <p:cNvPr id="10" name="Picture 9" descr="6cf91858-6d75-4f88-bcd0-bf78fdd7179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8" y="2833861"/>
            <a:ext cx="5376283" cy="3736756"/>
          </a:xfrm>
          <a:prstGeom prst="rect">
            <a:avLst/>
          </a:prstGeom>
        </p:spPr>
      </p:pic>
      <p:pic>
        <p:nvPicPr>
          <p:cNvPr id="11" name="Picture 10" descr="378f0481-9256-47c7-91fd-15c2eb3b3f5c.png"/>
          <p:cNvPicPr>
            <a:picLocks noChangeAspect="1"/>
          </p:cNvPicPr>
          <p:nvPr/>
        </p:nvPicPr>
        <p:blipFill>
          <a:blip r:embed="rId4"/>
          <a:srcRect b="15617"/>
          <a:stretch>
            <a:fillRect/>
          </a:stretch>
        </p:blipFill>
        <p:spPr>
          <a:xfrm>
            <a:off x="6877061" y="3455483"/>
            <a:ext cx="4204596" cy="299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34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3BD5A1-C795-E6EB-0E86-1D5768230B58}"/>
              </a:ext>
            </a:extLst>
          </p:cNvPr>
          <p:cNvSpPr txBox="1"/>
          <p:nvPr/>
        </p:nvSpPr>
        <p:spPr>
          <a:xfrm>
            <a:off x="657521" y="294358"/>
            <a:ext cx="584778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/>
              </a:rPr>
              <a:t>Your own body measurements.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effectLst/>
              </a:rPr>
              <a:t>You all know how to measure the hip , chest and abdomen circumference.</a:t>
            </a:r>
            <a:endParaRPr lang="en-US" sz="2000" dirty="0">
              <a:solidFill>
                <a:schemeClr val="bg1"/>
              </a:solidFill>
            </a:endParaRPr>
          </a:p>
          <a:p>
            <a:endParaRPr lang="x-none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collage of a person with a measuring tape">
            <a:extLst>
              <a:ext uri="{FF2B5EF4-FFF2-40B4-BE49-F238E27FC236}">
                <a16:creationId xmlns:a16="http://schemas.microsoft.com/office/drawing/2014/main" id="{8B3E9987-D25A-FAB5-2889-A0107CC05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967" y="307420"/>
            <a:ext cx="5876278" cy="614334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090484-6A9F-4BC7-387B-E990569EEA2E}"/>
              </a:ext>
            </a:extLst>
          </p:cNvPr>
          <p:cNvCxnSpPr>
            <a:cxnSpLocks/>
          </p:cNvCxnSpPr>
          <p:nvPr/>
        </p:nvCxnSpPr>
        <p:spPr>
          <a:xfrm>
            <a:off x="742122" y="901838"/>
            <a:ext cx="5423547" cy="125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586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Inter V</vt:lpstr>
      <vt:lpstr>Arial</vt:lpstr>
      <vt:lpstr>Calibri Light</vt:lpstr>
      <vt:lpstr>Calibri</vt:lpstr>
      <vt:lpstr>Inter V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oktay sadak</cp:lastModifiedBy>
  <cp:revision>246</cp:revision>
  <dcterms:created xsi:type="dcterms:W3CDTF">2021-10-06T05:29:30Z</dcterms:created>
  <dcterms:modified xsi:type="dcterms:W3CDTF">2023-08-02T19:39:20Z</dcterms:modified>
</cp:coreProperties>
</file>